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FC24-800C-45B2-8ACC-568C14E5A37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716E-06C0-4417-A550-9533CA41653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58B8-8474-45FB-B27B-8AD5B085865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E8A-6290-401D-8EB8-7CE2B7824CA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AF53-FE54-460A-A35A-839EC934892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98FF-0DAA-4223-A0A9-87DB59F64A7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CEC9-662D-4006-BCDC-15E71645CE0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28A6-97FC-45B4-B386-16562420DF3F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394E-0EC4-418A-B5AF-017A5A4522E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F20-7FD8-4D0C-B6B0-5A233B67F81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733A-3242-40F4-9B2C-F870DBB2FD1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8309921-7C30-41C0-9EAC-3F5A0E58264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4869160"/>
            <a:ext cx="8496944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L'adolescenza è un momento difficile </a:t>
            </a:r>
            <a:r>
              <a:rPr lang="it-IT" sz="2000" b="1"/>
              <a:t>per i ragazzi </a:t>
            </a:r>
            <a:r>
              <a:rPr lang="it-IT" sz="2000" b="1" dirty="0"/>
              <a:t>e anche per i genitori che vedono i propri figli allontanarsi. </a:t>
            </a:r>
          </a:p>
          <a:p>
            <a:pPr algn="ctr"/>
            <a:r>
              <a:rPr lang="it-IT" sz="2000" b="1" dirty="0"/>
              <a:t>Il gruppo dei pari diventa più importante.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5CFC-5CF4-4465-8CE0-E4238A1F51D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Ultime foto\p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24744"/>
            <a:ext cx="6408712" cy="336974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8" name="CasellaDiTesto 7"/>
          <p:cNvSpPr txBox="1"/>
          <p:nvPr/>
        </p:nvSpPr>
        <p:spPr>
          <a:xfrm>
            <a:off x="395536" y="6021288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Prof. Francesco Cannizzaro – Specialista in Pedagogia, Bioetica e Sessuologia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1D1D-9CAA-4BEF-9696-AE1492CDC3D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Le relazioni tra pari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Le relazioni tra pari </a:t>
            </a:r>
            <a:r>
              <a:rPr lang="it-IT" dirty="0"/>
              <a:t>non solo forniscono sostegno, ma rappresentano anche delle sfide. Gli individui sperimentano la pressione a conformarsi alle norme di gruppo e il rifiuto se non si conformano; si imbattono in conflitti che devono imparare a gestire. 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Imparare a risolvere i conflitti </a:t>
            </a:r>
            <a:r>
              <a:rPr lang="it-IT" dirty="0"/>
              <a:t>e a creare alleanze è importante, non solo nella vita di tutti i giorni dei bambini, ma per il loro successivo adattamento, dal momento che i conflitti sono inevitabili nella vita sociale. 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Lo sviluppo delle abilità </a:t>
            </a:r>
            <a:r>
              <a:rPr lang="it-IT" dirty="0"/>
              <a:t>necessarie per risolverli favorisce l’accettazione sociale e l’amicizia.</a:t>
            </a:r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  <p:pic>
        <p:nvPicPr>
          <p:cNvPr id="25602" name="Picture 2" descr="C:\Users\Master\Desktop\Ultime foto\a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933056"/>
            <a:ext cx="3312368" cy="258208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28C7-9BE1-4265-8721-433BA12393A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dirty="0">
                <a:solidFill>
                  <a:srgbClr val="0070C0"/>
                </a:solidFill>
              </a:rPr>
              <a:t>Le caratteristiche dell’amicizia nell’adolescenza: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67544" y="1340768"/>
            <a:ext cx="8208912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it-IT" dirty="0"/>
          </a:p>
          <a:p>
            <a:pPr algn="just" fontAlgn="base"/>
            <a:endParaRPr lang="it-IT" b="1" dirty="0">
              <a:solidFill>
                <a:srgbClr val="FFFF00"/>
              </a:solidFill>
            </a:endParaRP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Le amicizie sono fondamentali </a:t>
            </a:r>
            <a:r>
              <a:rPr lang="it-IT" dirty="0"/>
              <a:t>per la crescita dei ragazzi in quanto essi si aprono l’uno all’altro confidando i propri problemi, le emozioni, le insicurezze e le preoccupazioni. 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Gli adolescenti si rifugiano </a:t>
            </a:r>
            <a:r>
              <a:rPr lang="it-IT" dirty="0"/>
              <a:t>negli amici perché in famiglia non si sentono compresi e appoggiati appieno e pare che soltanto gli amici possano capire quali difficoltà stanno attraversando, proprio perché sono</a:t>
            </a:r>
            <a:r>
              <a:rPr lang="it-IT" b="1" dirty="0"/>
              <a:t> coetanei</a:t>
            </a:r>
            <a:r>
              <a:rPr lang="it-IT" dirty="0"/>
              <a:t>. 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L’amicizia dona all’adolescente </a:t>
            </a:r>
            <a:r>
              <a:rPr lang="it-IT" dirty="0"/>
              <a:t>non solo </a:t>
            </a:r>
            <a:r>
              <a:rPr lang="it-IT" b="1" dirty="0"/>
              <a:t>comprensione</a:t>
            </a:r>
            <a:r>
              <a:rPr lang="it-IT" dirty="0"/>
              <a:t> ma anche </a:t>
            </a:r>
            <a:r>
              <a:rPr lang="it-IT" b="1" dirty="0"/>
              <a:t>protezione</a:t>
            </a:r>
            <a:r>
              <a:rPr lang="it-IT" dirty="0"/>
              <a:t> da quella famiglia che pretende dal ragazzo ottimi voti a scuola e un aiuto in casa. 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Perciò l’amicizia </a:t>
            </a:r>
            <a:r>
              <a:rPr lang="it-IT" dirty="0"/>
              <a:t>assolve delle funzioni che la famiglia non riesce ad assolvere, </a:t>
            </a:r>
            <a:r>
              <a:rPr lang="it-IT" b="1" dirty="0"/>
              <a:t>migliora la qualità della vita e modella il senso di identità dell’adolescente.</a:t>
            </a:r>
            <a:endParaRPr lang="it-IT" dirty="0"/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  <p:pic>
        <p:nvPicPr>
          <p:cNvPr id="26626" name="Picture 2" descr="C:\Users\Master\Desktop\Ultime foto\a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797152"/>
            <a:ext cx="2664296" cy="173466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9333-D847-460C-8D6D-391F8ADE410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dirty="0">
                <a:solidFill>
                  <a:srgbClr val="0070C0"/>
                </a:solidFill>
              </a:rPr>
              <a:t>L’amicizia insegna come gestire i legami affettivi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it-IT" dirty="0"/>
          </a:p>
          <a:p>
            <a:pPr algn="just" fontAlgn="base"/>
            <a:endParaRPr lang="it-IT" b="1" dirty="0">
              <a:solidFill>
                <a:srgbClr val="FFFF00"/>
              </a:solidFill>
            </a:endParaRP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Attraverso le amicizie gli adolescenti </a:t>
            </a:r>
            <a:r>
              <a:rPr lang="it-IT" dirty="0"/>
              <a:t>imparano che nelle relazioni è necessario rispettare delle regole come quella della fiducia, della libertà, della solidarietà e sostegno reciproci. 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Gli adolescenti </a:t>
            </a:r>
            <a:r>
              <a:rPr lang="it-IT" dirty="0"/>
              <a:t>intendono il rapporto reciproco come un </a:t>
            </a:r>
            <a:r>
              <a:rPr lang="it-IT" b="1" dirty="0"/>
              <a:t>legame molto forte</a:t>
            </a:r>
            <a:r>
              <a:rPr lang="it-IT" dirty="0"/>
              <a:t> nel quale ognuno deve necessariamente adattarsi ai bisogni dell’altro.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I legami che nascono </a:t>
            </a:r>
            <a:r>
              <a:rPr lang="it-IT" dirty="0"/>
              <a:t>durante l’adolescenza sono </a:t>
            </a:r>
            <a:r>
              <a:rPr lang="it-IT" b="1" dirty="0"/>
              <a:t>rapporti totalizzanti e duraturi</a:t>
            </a:r>
            <a:r>
              <a:rPr lang="it-IT" dirty="0"/>
              <a:t>, questo vale soprattutto per il sesso femminile, e sono basati sull’intensità del sentimento e su un affetto esclusivo.</a:t>
            </a:r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  <p:pic>
        <p:nvPicPr>
          <p:cNvPr id="27650" name="Picture 2" descr="C:\Users\Master\Desktop\Ultime foto\a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933056"/>
            <a:ext cx="4114743" cy="230425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59B1-5023-4BC4-882D-C02075AA809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dirty="0">
                <a:solidFill>
                  <a:srgbClr val="0070C0"/>
                </a:solidFill>
              </a:rPr>
              <a:t>Gli amici e il senso di sicurezza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endParaRPr lang="it-IT" dirty="0"/>
          </a:p>
          <a:p>
            <a:pPr algn="just" fontAlgn="base"/>
            <a:endParaRPr lang="it-IT" b="1" dirty="0">
              <a:solidFill>
                <a:srgbClr val="FFFF00"/>
              </a:solidFill>
            </a:endParaRP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Per amicizia non si intende solo </a:t>
            </a:r>
            <a:r>
              <a:rPr lang="it-IT" dirty="0"/>
              <a:t>quella esclusiva tra due persone, per intenderci tra due amici del cuore, ma anche quella di gruppo. L’appartenenza ad un gruppo crea nell’adolescente un </a:t>
            </a:r>
            <a:r>
              <a:rPr lang="it-IT" b="1" dirty="0"/>
              <a:t>buon senso di sicurezza</a:t>
            </a:r>
            <a:r>
              <a:rPr lang="it-IT" dirty="0"/>
              <a:t> e fa abbassare gli stati di ansia.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È vero che l’amicizia crea vicinanza e affetto</a:t>
            </a:r>
            <a:r>
              <a:rPr lang="it-IT" dirty="0"/>
              <a:t>, dona molte gioie e divertimento, ma è anche vero che si rivela la fonte maggiore di </a:t>
            </a:r>
            <a:r>
              <a:rPr lang="it-IT" b="1" dirty="0"/>
              <a:t>dolori e frustrazioni</a:t>
            </a:r>
            <a:r>
              <a:rPr lang="it-IT" dirty="0"/>
              <a:t> per gli adolescenti.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Le amicizie esclusive possono provocare </a:t>
            </a:r>
            <a:r>
              <a:rPr lang="it-IT" dirty="0"/>
              <a:t>senso di dipendenza e sentimenti di gelosia e risentimento. I ragazzi riferiscono che le amicizie finiscono molto spesso perché l’amico non ha mantenuto un segreto. 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Ovviamente</a:t>
            </a:r>
            <a:r>
              <a:rPr lang="it-IT" dirty="0"/>
              <a:t> gli effetti desiderabili delle amicizie esclusive sono maggiori di quelli indesiderabili.</a:t>
            </a:r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  <p:pic>
        <p:nvPicPr>
          <p:cNvPr id="29698" name="Picture 2" descr="C:\Users\Master\Desktop\Ultime foto\a13.jpg"/>
          <p:cNvPicPr>
            <a:picLocks noChangeAspect="1" noChangeArrowheads="1"/>
          </p:cNvPicPr>
          <p:nvPr/>
        </p:nvPicPr>
        <p:blipFill>
          <a:blip r:embed="rId2" cstate="print"/>
          <a:srcRect b="8015"/>
          <a:stretch>
            <a:fillRect/>
          </a:stretch>
        </p:blipFill>
        <p:spPr bwMode="auto">
          <a:xfrm>
            <a:off x="3419872" y="4725144"/>
            <a:ext cx="2611040" cy="175338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BE20-C27D-43E9-AAE8-0E1D4ECD250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dirty="0">
                <a:solidFill>
                  <a:srgbClr val="0070C0"/>
                </a:solidFill>
              </a:rPr>
              <a:t>Avere amici durante l’adolescenza è positivo per il futuro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endParaRPr lang="it-IT" dirty="0"/>
          </a:p>
          <a:p>
            <a:pPr algn="just" fontAlgn="base"/>
            <a:endParaRPr lang="it-IT" b="1" dirty="0">
              <a:solidFill>
                <a:srgbClr val="FFFF00"/>
              </a:solidFill>
            </a:endParaRP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Avere avuto delle buone amicizie </a:t>
            </a:r>
            <a:r>
              <a:rPr lang="it-IT" dirty="0"/>
              <a:t>durante l’adolescenza è importante per sapere che cosa aspettarsi dagli altri, per garantire un </a:t>
            </a:r>
            <a:r>
              <a:rPr lang="it-IT" b="1" dirty="0"/>
              <a:t>buon futuro adattamento nella società</a:t>
            </a:r>
            <a:r>
              <a:rPr lang="it-IT" dirty="0"/>
              <a:t> ed è la base per poter costruire un </a:t>
            </a:r>
            <a:r>
              <a:rPr lang="it-IT" b="1" dirty="0"/>
              <a:t>buon rapporto di coppia nell’età adulta.</a:t>
            </a:r>
            <a:endParaRPr lang="it-IT" dirty="0"/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I ragazzi che hanno una solida rete di amicizie </a:t>
            </a:r>
            <a:r>
              <a:rPr lang="it-IT" dirty="0"/>
              <a:t>difficilmente incorrono in episodi di bullismo, proprio perché chi commette atti di bullismo sceglie la propria preda tra i ragazzi più isolati. </a:t>
            </a:r>
          </a:p>
          <a:p>
            <a:pPr algn="just" fontAlgn="base"/>
            <a:r>
              <a:rPr lang="it-IT" b="1" dirty="0">
                <a:solidFill>
                  <a:srgbClr val="FFFF00"/>
                </a:solidFill>
              </a:rPr>
              <a:t>Quindi investire nelle relazioni amicali </a:t>
            </a:r>
            <a:r>
              <a:rPr lang="it-IT" dirty="0"/>
              <a:t>e consolidare i legami serve agli adolescenti anche per essere protetti dagli amici in caso di bullismo.</a:t>
            </a:r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  <p:pic>
        <p:nvPicPr>
          <p:cNvPr id="30722" name="Picture 2" descr="C:\Users\Master\Desktop\Ultime foto\a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135304"/>
            <a:ext cx="2437422" cy="232084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C1F2-E464-48E8-99F0-133A3FA30D7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Amicizia e amore in adolescenza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endParaRPr lang="it-IT" dirty="0"/>
          </a:p>
          <a:p>
            <a:pPr algn="just" fontAlgn="base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Amicizia e amore in adolescenza </a:t>
            </a:r>
            <a:r>
              <a:rPr lang="it-IT" dirty="0"/>
              <a:t>assumono caratteristiche peculiari in questa fase dello sviluppo entro la quale i ragazzi compiono quel passaggio dall’infanzia all’età adulta che dovrebbero portare alla definizione e all’integrazione di un’identità autonoma. 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Amicizia e amore in questa fase </a:t>
            </a:r>
            <a:r>
              <a:rPr lang="it-IT" dirty="0"/>
              <a:t>rappresentano infatti </a:t>
            </a:r>
            <a:r>
              <a:rPr lang="it-IT" b="1" dirty="0"/>
              <a:t>affetti alternativi a quelli familiari</a:t>
            </a:r>
            <a:r>
              <a:rPr lang="it-IT" dirty="0"/>
              <a:t> che facilitano il distacco dal mondo dell’infanzia dagli affetti genitoriali.</a:t>
            </a:r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  <p:pic>
        <p:nvPicPr>
          <p:cNvPr id="23554" name="Picture 2" descr="C:\Users\Master\Desktop\Ultime foto\p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573016"/>
            <a:ext cx="5042660" cy="265062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98D1-84CE-482B-8E27-ECD39CB6743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Amicizia e amore nei rapporti coi pari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endParaRPr lang="it-IT" dirty="0"/>
          </a:p>
          <a:p>
            <a:pPr algn="just" fontAlgn="base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Amicizia e amore</a:t>
            </a:r>
            <a:r>
              <a:rPr lang="it-IT" dirty="0"/>
              <a:t>, nei ragazzi di quest’età, nascono spesso dall’ambito di una </a:t>
            </a:r>
            <a:r>
              <a:rPr lang="it-IT" b="1" dirty="0"/>
              <a:t>cerchia di amicizie già note</a:t>
            </a:r>
            <a:r>
              <a:rPr lang="it-IT" dirty="0"/>
              <a:t> quale contesto “protetto” entro cui si sperimentano le </a:t>
            </a:r>
            <a:r>
              <a:rPr lang="it-IT" b="1" dirty="0"/>
              <a:t>prime relazioni di intimità e vicinanza affettiva</a:t>
            </a:r>
            <a:r>
              <a:rPr lang="it-IT" dirty="0"/>
              <a:t> coi propri pari sia dello stesso che dell’altro sesso.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In tale contesto amicizia e amore </a:t>
            </a:r>
            <a:r>
              <a:rPr lang="it-IT" dirty="0"/>
              <a:t>in adolescenza possono a volte quasi </a:t>
            </a:r>
            <a:r>
              <a:rPr lang="it-IT" b="1" dirty="0"/>
              <a:t>assomigliarsi</a:t>
            </a:r>
            <a:r>
              <a:rPr lang="it-IT" dirty="0"/>
              <a:t> là dove un’amicizia a due può esser vissuta con un’intensità prossima a quella dell’ “innamoramento” o l’amore venir vissuto in maniera più rassicurante in una relazione che condivida anche gli aspetti di confidenza e cameratismo propri del legame con i propri compagni.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In entrambi i casi comunque</a:t>
            </a:r>
            <a:r>
              <a:rPr lang="it-IT" dirty="0"/>
              <a:t>, amicizia e amore, svolgono una</a:t>
            </a:r>
            <a:r>
              <a:rPr lang="it-IT" b="1" dirty="0"/>
              <a:t> funzione di sostegno identitario e di compensazione affettiva</a:t>
            </a:r>
            <a:r>
              <a:rPr lang="it-IT" dirty="0"/>
              <a:t> per l’adolescente che vive questi rapporti esclusivi e affettivamente coinvolgenti anche nel tentativo di compensare le proprie insicurezze affettive.</a:t>
            </a:r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ED55-95A7-43B2-BB5D-764BF191FF0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Amicizia e amore in adolescenza: il ruolo dei primi amori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endParaRPr lang="it-IT" dirty="0"/>
          </a:p>
          <a:p>
            <a:pPr algn="just" fontAlgn="base"/>
            <a:endParaRPr lang="it-IT" b="1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L’amore in adolescenza </a:t>
            </a:r>
            <a:r>
              <a:rPr lang="it-IT" dirty="0"/>
              <a:t>viene vissuto non di rado in maniera </a:t>
            </a:r>
            <a:r>
              <a:rPr lang="it-IT" b="1" dirty="0"/>
              <a:t>esclusiva, e</a:t>
            </a:r>
            <a:r>
              <a:rPr lang="it-IT" dirty="0"/>
              <a:t> proprio per questo, non si esimerà dal riservare </a:t>
            </a:r>
            <a:r>
              <a:rPr lang="it-IT" b="1" dirty="0"/>
              <a:t>delusioni e rotture </a:t>
            </a:r>
            <a:r>
              <a:rPr lang="it-IT" dirty="0"/>
              <a:t>vissute in maniera altrettanto assolutizzante.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Altre volte si ha l’impressione</a:t>
            </a:r>
            <a:r>
              <a:rPr lang="it-IT" dirty="0"/>
              <a:t>, invece, che un ragazzo o una ragazza “brucino” alcune tappe affrettandosi a fare esperienze con apparente superficialità allo scopo di uniformarsi alle aspettative del gruppo o di </a:t>
            </a:r>
            <a:r>
              <a:rPr lang="it-IT"/>
              <a:t>contrapporsi ai </a:t>
            </a:r>
            <a:r>
              <a:rPr lang="it-IT" dirty="0"/>
              <a:t>valori familiari. 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Solo la graduale maturazione della propria identità</a:t>
            </a:r>
            <a:r>
              <a:rPr lang="it-IT" dirty="0"/>
              <a:t> e della sicurezza in sé stessi consentirà a ragazzi e ragazze di vivere amicizia e amore in modo differenziato e come </a:t>
            </a:r>
            <a:r>
              <a:rPr lang="it-IT" b="1" dirty="0"/>
              <a:t>occasioni di reale scambio e arricchimento</a:t>
            </a:r>
            <a:r>
              <a:rPr lang="it-IT" dirty="0"/>
              <a:t> per entrambe le parti.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Amicizia e amore in adolescenza sono tappe </a:t>
            </a:r>
            <a:r>
              <a:rPr lang="it-IT" dirty="0"/>
              <a:t>che costellano a più riprese un cammino tortuoso e non lineare lungo il quale </a:t>
            </a:r>
            <a:r>
              <a:rPr lang="it-IT" b="1" dirty="0"/>
              <a:t>ci si rispecchia nell’altro per imparare man mano a riconoscersi</a:t>
            </a:r>
            <a:r>
              <a:rPr lang="it-IT" dirty="0"/>
              <a:t>.</a:t>
            </a:r>
          </a:p>
          <a:p>
            <a:r>
              <a:rPr lang="it-IT" dirty="0"/>
              <a:t> </a:t>
            </a:r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  <p:pic>
        <p:nvPicPr>
          <p:cNvPr id="31746" name="Picture 2" descr="C:\Users\Master\Desktop\Ultime foto\a18.jpg"/>
          <p:cNvPicPr>
            <a:picLocks noChangeAspect="1" noChangeArrowheads="1"/>
          </p:cNvPicPr>
          <p:nvPr/>
        </p:nvPicPr>
        <p:blipFill>
          <a:blip r:embed="rId2" cstate="print"/>
          <a:srcRect b="11962"/>
          <a:stretch>
            <a:fillRect/>
          </a:stretch>
        </p:blipFill>
        <p:spPr bwMode="auto">
          <a:xfrm>
            <a:off x="3419872" y="4941168"/>
            <a:ext cx="2455473" cy="158417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1E7A-6BB4-463A-8697-88F676822B1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I genitori devono stare tranquilli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51520" y="1556792"/>
            <a:ext cx="8640960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endParaRPr lang="it-IT" dirty="0"/>
          </a:p>
          <a:p>
            <a:pPr algn="just" fontAlgn="base"/>
            <a:endParaRPr lang="it-IT" b="1" dirty="0">
              <a:solidFill>
                <a:srgbClr val="FFFF00"/>
              </a:solidFill>
            </a:endParaRPr>
          </a:p>
          <a:p>
            <a:pPr algn="ctr"/>
            <a:endParaRPr lang="it-IT" b="1" dirty="0">
              <a:solidFill>
                <a:srgbClr val="FFFF00"/>
              </a:solidFill>
            </a:endParaRPr>
          </a:p>
          <a:p>
            <a:pPr algn="ctr"/>
            <a:r>
              <a:rPr lang="it-IT" b="1" dirty="0">
                <a:solidFill>
                  <a:srgbClr val="FFFF00"/>
                </a:solidFill>
              </a:rPr>
              <a:t>Ribadiamo che l’adolescenza è il periodo della crescita, del cambiamento e della definizione della propria identità. Questo processo evolutivo prevede una presa di distanza e differenziazione dalla famiglia per cercare </a:t>
            </a:r>
          </a:p>
          <a:p>
            <a:pPr algn="ctr"/>
            <a:r>
              <a:rPr lang="it-IT" b="1" dirty="0">
                <a:solidFill>
                  <a:srgbClr val="FFFF00"/>
                </a:solidFill>
              </a:rPr>
              <a:t>una propria  dimensione più autonoma.</a:t>
            </a:r>
          </a:p>
          <a:p>
            <a:pPr algn="ctr"/>
            <a:r>
              <a:rPr lang="it-IT" b="1" dirty="0">
                <a:solidFill>
                  <a:srgbClr val="FFFF00"/>
                </a:solidFill>
              </a:rPr>
              <a:t>Nell’adolescenza è normale assistere a una perdita della centralità dell’attaccamento verso la famiglia e un aumento dell’importanza attribuita ai rapporti sentimentali e amicali verso i pari. Nei rapporti affettivi con i coetanei, l’adolescente cerca conferma al proprio senso d’identità personale che prima trovava nel rapporto con i genitori.</a:t>
            </a:r>
          </a:p>
          <a:p>
            <a:r>
              <a:rPr lang="it-IT" dirty="0"/>
              <a:t> </a:t>
            </a:r>
          </a:p>
          <a:p>
            <a:pPr algn="just"/>
            <a:r>
              <a:rPr lang="it-IT" dirty="0"/>
              <a:t> </a:t>
            </a:r>
            <a:br>
              <a:rPr lang="it-IT" dirty="0"/>
            </a:br>
            <a:r>
              <a:rPr lang="it-IT" dirty="0"/>
              <a:t> </a:t>
            </a:r>
          </a:p>
        </p:txBody>
      </p:sp>
      <p:pic>
        <p:nvPicPr>
          <p:cNvPr id="22530" name="Picture 2" descr="C:\Users\Master\Desktop\Ultime foto\p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93096"/>
            <a:ext cx="3240360" cy="210623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2A3F-E4A7-4A1A-A7DD-33A7553DF4F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Il gruppo dei pari e la sua funzione nell’adolescenza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>
                <a:solidFill>
                  <a:srgbClr val="FFFF00"/>
                </a:solidFill>
              </a:rPr>
              <a:t>Gli adolescenti sono difficili? </a:t>
            </a:r>
            <a:r>
              <a:rPr lang="it-IT" dirty="0"/>
              <a:t>Si lo sono, per loro stessi e anche per i genitori. Questo momento di crescita è caratterizzato dalla rottura con il passato: il ragazzo deve dire addio al bambino e guardare avanti per capire che adulto potrebbe essere.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L'allontanamento dai genitori </a:t>
            </a:r>
            <a:r>
              <a:rPr lang="it-IT" dirty="0"/>
              <a:t>è fondamentale per cominciare a sperimentarsi con il mondo, ma non da soli, sono ancora troppo deboli.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Il gruppo dei pari</a:t>
            </a:r>
            <a:r>
              <a:rPr lang="it-IT" b="1" dirty="0"/>
              <a:t> </a:t>
            </a:r>
            <a:r>
              <a:rPr lang="it-IT" dirty="0"/>
              <a:t>nell'adolescenza diventa più importante perché supporta, guida e protegge nel bene e nel male.</a:t>
            </a:r>
          </a:p>
        </p:txBody>
      </p:sp>
      <p:pic>
        <p:nvPicPr>
          <p:cNvPr id="6145" name="Picture 1" descr="C:\Users\Master\Desktop\Ultime foto\a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789040"/>
            <a:ext cx="3240360" cy="254874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F97-7ACA-408A-833D-5DEE453CB36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Il gruppo dei pari nell'adolescenza e il conformismo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>
                <a:solidFill>
                  <a:srgbClr val="FFFF00"/>
                </a:solidFill>
              </a:rPr>
              <a:t>Il conformismo è una caratteristica fondamentale </a:t>
            </a:r>
            <a:r>
              <a:rPr lang="it-IT" dirty="0"/>
              <a:t>dei gruppi di adolescenti: si tratta della tendenza ad assumere comportamenti simili a quelli riscontrati negli altri; in genere  ci si sente spinti a farlo. La pressione può essere interna od esterna, reale o immaginata.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Il conformismo non è necessariamente </a:t>
            </a:r>
            <a:r>
              <a:rPr lang="it-IT" dirty="0"/>
              <a:t>un male e agisce in entrambe le direzioni: i pari possono spingere a comportamenti </a:t>
            </a:r>
            <a:r>
              <a:rPr lang="it-IT" dirty="0" err="1"/>
              <a:t>prosociali</a:t>
            </a:r>
            <a:r>
              <a:rPr lang="it-IT" dirty="0"/>
              <a:t>, così come facilitare</a:t>
            </a:r>
            <a:r>
              <a:rPr lang="it-IT" dirty="0">
                <a:solidFill>
                  <a:srgbClr val="FFFF00"/>
                </a:solidFill>
              </a:rPr>
              <a:t> </a:t>
            </a:r>
            <a:r>
              <a:rPr lang="it-IT" dirty="0">
                <a:solidFill>
                  <a:schemeClr val="bg1"/>
                </a:solidFill>
              </a:rPr>
              <a:t>azioni </a:t>
            </a:r>
            <a:r>
              <a:rPr lang="it-IT" dirty="0" err="1">
                <a:solidFill>
                  <a:schemeClr val="bg1"/>
                </a:solidFill>
              </a:rPr>
              <a:t>disadattive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5121" name="Picture 1" descr="C:\Users\Master\Desktop\Ultime foto\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861048"/>
            <a:ext cx="3240360" cy="241780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42D6-F86E-4A69-917E-C30087F6173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Variabili che possono incidere sulla influenzabilità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>
                <a:solidFill>
                  <a:srgbClr val="FFFF00"/>
                </a:solidFill>
              </a:rPr>
              <a:t>Non tutti gli adolescenti ne risentono allo stesso modo</a:t>
            </a:r>
            <a:r>
              <a:rPr lang="it-IT" dirty="0"/>
              <a:t>; esistono in letteratura delle variabili che sembrano incidere sulla influenzabilità, anche se non devono essere considerate come dei meccanismi certi: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genitori troppo permissivi;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genitori assenti;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famiglia monoparentale (non si tratta di divorzio o separazione, bensì della reale presenza del genitore nella vita e nell'educazione del ragazzo);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bassa autostima;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comportamenti antisociali all'interno della famiglia.</a:t>
            </a:r>
          </a:p>
        </p:txBody>
      </p:sp>
      <p:pic>
        <p:nvPicPr>
          <p:cNvPr id="4097" name="Picture 1" descr="C:\Users\Master\Desktop\Ultime foto\a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221088"/>
            <a:ext cx="3312368" cy="230265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CD84-F78F-4650-B9F6-54CE48232E8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Il gruppo come luogo di rispecchiamento nell'adolescenza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>
                <a:solidFill>
                  <a:srgbClr val="FFFF00"/>
                </a:solidFill>
              </a:rPr>
              <a:t>Stabilita la forza dell'influenza del gruppo</a:t>
            </a:r>
            <a:r>
              <a:rPr lang="it-IT" dirty="0"/>
              <a:t>, pensiamo alla sua funzione principale che è quella, nel bene o nel male, di</a:t>
            </a:r>
            <a:r>
              <a:rPr lang="it-IT" dirty="0">
                <a:solidFill>
                  <a:schemeClr val="bg1"/>
                </a:solidFill>
              </a:rPr>
              <a:t> supportare l'adolescente nella </a:t>
            </a:r>
            <a:r>
              <a:rPr lang="it-IT" b="1" dirty="0">
                <a:solidFill>
                  <a:schemeClr val="bg1"/>
                </a:solidFill>
              </a:rPr>
              <a:t>creazione della sua identità</a:t>
            </a:r>
            <a:r>
              <a:rPr lang="it-IT" dirty="0">
                <a:solidFill>
                  <a:schemeClr val="bg1"/>
                </a:solidFill>
              </a:rPr>
              <a:t>.</a:t>
            </a:r>
            <a:r>
              <a:rPr lang="it-IT" dirty="0"/>
              <a:t> 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Il ragazzo oscilla continuamente </a:t>
            </a:r>
            <a:r>
              <a:rPr lang="it-IT" dirty="0"/>
              <a:t>tra la condizione di bambino attaccato ai genitori e quella di adulto indipendente e il gruppo funge da stabilizzante in questo periodo di transito.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L'altro diventa uno specchio </a:t>
            </a:r>
            <a:r>
              <a:rPr lang="it-IT" dirty="0"/>
              <a:t>in cui rivedere le proprie perplessità, i dubbi e le paure. </a:t>
            </a:r>
            <a:r>
              <a:rPr lang="it-IT" dirty="0">
                <a:solidFill>
                  <a:schemeClr val="bg1"/>
                </a:solidFill>
              </a:rPr>
              <a:t>Al gioco </a:t>
            </a:r>
            <a:r>
              <a:rPr lang="it-IT" dirty="0"/>
              <a:t>si sostituiscono nuove esperienze e nuove forme di apprendimento. </a:t>
            </a:r>
          </a:p>
        </p:txBody>
      </p:sp>
      <p:pic>
        <p:nvPicPr>
          <p:cNvPr id="3073" name="Picture 1" descr="C:\Users\Master\Desktop\Ultime foto\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149080"/>
            <a:ext cx="5302407" cy="216024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5AA6-3B62-44F4-863A-44B708A4079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Il gruppo: un nuovo spazio vitale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484784"/>
            <a:ext cx="8208912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In adolescenza </a:t>
            </a:r>
            <a:r>
              <a:rPr lang="it-IT" dirty="0"/>
              <a:t>il gruppo costituisce un </a:t>
            </a:r>
            <a:r>
              <a:rPr lang="it-IT" b="1" dirty="0"/>
              <a:t>nuovo piccolo cosmo</a:t>
            </a:r>
            <a:r>
              <a:rPr lang="it-IT" dirty="0"/>
              <a:t>, così come era stata la famiglia, sebbene le dimensioni e i rapporti al suo interno siano differenti.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Dentro il gruppo l'adolescente</a:t>
            </a:r>
            <a:r>
              <a:rPr lang="it-IT" dirty="0"/>
              <a:t> si comporta da adulto pur restando in un contesto limitato e quindi non risentendone gli effetti reali. 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L'autonomia d'azione</a:t>
            </a:r>
            <a:r>
              <a:rPr lang="it-IT" dirty="0"/>
              <a:t>, liberata dai controlli genitoriali, consente di comprendere quali siano gli effetti delle proprie azioni e che queste ricadono effettivamente su di loro.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Questo è un altro punto difficile </a:t>
            </a:r>
            <a:r>
              <a:rPr lang="it-IT" dirty="0">
                <a:solidFill>
                  <a:schemeClr val="bg1"/>
                </a:solidFill>
              </a:rPr>
              <a:t>per i genitori:</a:t>
            </a:r>
            <a:r>
              <a:rPr lang="it-IT" dirty="0"/>
              <a:t> se hanno dovuto permettere ai loro bambini di sbucciarsi le ginocchia perché imparassero a correre, ora devono vederli sopportare altre e più grandi frustrazioni per continuare a crescere.</a:t>
            </a:r>
          </a:p>
          <a:p>
            <a:r>
              <a:rPr lang="it-IT" dirty="0"/>
              <a:t> </a:t>
            </a:r>
          </a:p>
        </p:txBody>
      </p:sp>
      <p:pic>
        <p:nvPicPr>
          <p:cNvPr id="2050" name="Picture 2" descr="C:\Users\Master\Desktop\Ultime foto\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365104"/>
            <a:ext cx="3168352" cy="210839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A5CC-5371-4B35-8F1F-7E3BA793767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Come cambiano le relazioni interpersonali durante l'adolescenza?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Gli adolescenti vivono una fase delicata </a:t>
            </a:r>
            <a:r>
              <a:rPr lang="it-IT" dirty="0"/>
              <a:t>che rivoluziona l'aspetto fisico, i bisogni psicologici e il comportamento. Vediamo quali sono le tappe dello sviluppo sociale durante l’adolescenza e l’avvicinamento al gruppo dei pari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L’adolescenza è uno dei momenti cruciali </a:t>
            </a:r>
            <a:r>
              <a:rPr lang="it-IT" dirty="0"/>
              <a:t>dello sviluppo fisico, affettivo e psicologico. Il processo di maturazione si avvia al completamento attraverso dei </a:t>
            </a:r>
            <a:r>
              <a:rPr lang="it-IT" b="1" dirty="0"/>
              <a:t>cambiamenti repentini</a:t>
            </a:r>
            <a:r>
              <a:rPr lang="it-IT" dirty="0"/>
              <a:t> che mettono a dura prova l’adolescente e il contesto sociale in cui è inserito.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L’avvio è dato dal pieno sviluppo dei caratteri sessuali secondari fisici</a:t>
            </a:r>
            <a:r>
              <a:rPr lang="it-IT" dirty="0"/>
              <a:t> (seno, timbro della voce, menarca, ecc), ma in breve tempo vengono coinvolti il fronte psicologico e quello comportamentale.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L’adolescente non si riconosce più nel bambino che era</a:t>
            </a:r>
            <a:r>
              <a:rPr lang="it-IT" b="1" dirty="0"/>
              <a:t>, ma non è ancora adulto e cerca di destreggiarsi tra il noto e l’ignoto alla ricerca di una nuova stabilità psicologica.</a:t>
            </a:r>
            <a:r>
              <a:rPr lang="it-IT" dirty="0"/>
              <a:t> 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Anche la vita sociale </a:t>
            </a:r>
            <a:r>
              <a:rPr lang="it-IT" dirty="0"/>
              <a:t>va incontro ad un fortissimo cambiamento: tramonta l’indiscussa onnipotenza genitoriale per fare posto al gruppo.</a:t>
            </a:r>
          </a:p>
          <a:p>
            <a:r>
              <a:rPr lang="it-IT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E56D-309D-4A09-A2AF-293B1B5DFC6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L’emancipazione adolescenziale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556792"/>
            <a:ext cx="8208912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L’adolescente ha un compito fondamentale </a:t>
            </a:r>
            <a:r>
              <a:rPr lang="it-IT" dirty="0"/>
              <a:t>per la vita adulta: trovare la sua voce, aderendo a una propria schiera di ideali e di valori, e cominciare ad assumersi delle responsabilità.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Tutto ciò passa per una progressiva emancipazione dal controllo dei genitori</a:t>
            </a:r>
            <a:r>
              <a:rPr lang="it-IT" dirty="0"/>
              <a:t> (e anche in una serie di litigi quotidiani). Il modo in cui ciò avviene dipende in gran parte dall’</a:t>
            </a:r>
            <a:r>
              <a:rPr lang="it-IT" b="1" dirty="0"/>
              <a:t>educazione</a:t>
            </a:r>
            <a:r>
              <a:rPr lang="it-IT" dirty="0"/>
              <a:t> ricevuta dai ragazzi.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Una famiglia che ha puntato</a:t>
            </a:r>
            <a:r>
              <a:rPr lang="it-IT" dirty="0"/>
              <a:t> sulla concessione progressiva di un certo grado di autonomia avrà probabilmente formato un ragazzo che ha </a:t>
            </a:r>
            <a:r>
              <a:rPr lang="it-IT" b="1" dirty="0"/>
              <a:t>fiducia in sé</a:t>
            </a:r>
            <a:r>
              <a:rPr lang="it-IT" dirty="0"/>
              <a:t> e che non si bloccherà nelle scelte.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L’autoritarismo porta più facilmente </a:t>
            </a:r>
            <a:r>
              <a:rPr lang="it-IT" dirty="0"/>
              <a:t>a un’adolescenza improntata sulla </a:t>
            </a:r>
            <a:r>
              <a:rPr lang="it-IT" b="1" dirty="0"/>
              <a:t>ribellione aperta</a:t>
            </a:r>
            <a:r>
              <a:rPr lang="it-IT" dirty="0"/>
              <a:t> (poiché il controllo non si ammorbidisce nel tempo), più frequente nei ragazzi che nelle ragazze.</a:t>
            </a:r>
          </a:p>
          <a:p>
            <a:r>
              <a:rPr lang="it-IT" dirty="0"/>
              <a:t> </a:t>
            </a:r>
          </a:p>
        </p:txBody>
      </p:sp>
      <p:pic>
        <p:nvPicPr>
          <p:cNvPr id="24578" name="Picture 2" descr="C:\Users\Master\Desktop\Ultime foto\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5085184"/>
            <a:ext cx="2186540" cy="145504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784976" cy="598218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Amicizia, gruppo dei pari e 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77BD-ADEA-4694-AA22-4CC40D45F7F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90872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L’ascesa del gruppo adolescenziale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7544" y="1412776"/>
            <a:ext cx="8208912" cy="5112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L’abbandono del controllo genitoriale</a:t>
            </a:r>
            <a:r>
              <a:rPr lang="it-IT" dirty="0"/>
              <a:t> porta all’ascesa dell’</a:t>
            </a:r>
            <a:r>
              <a:rPr lang="it-IT" b="1" dirty="0"/>
              <a:t>importanza del gruppo dei pari </a:t>
            </a:r>
            <a:r>
              <a:rPr lang="it-IT" dirty="0"/>
              <a:t>che subentra alla famiglia come fattore di protezione e di identità. 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Se nella preadolescenza</a:t>
            </a:r>
            <a:r>
              <a:rPr lang="it-IT" dirty="0"/>
              <a:t> gli amici sono per lo più dello stesso sesso, a questo stadio si formano i primi </a:t>
            </a:r>
            <a:r>
              <a:rPr lang="it-IT" b="1" dirty="0"/>
              <a:t>gruppi misti</a:t>
            </a:r>
            <a:r>
              <a:rPr lang="it-IT" dirty="0"/>
              <a:t>. La vicinanza con i coetanei è un’arma a doppio taglio.</a:t>
            </a:r>
          </a:p>
          <a:p>
            <a:pPr algn="just"/>
            <a:r>
              <a:rPr lang="it-IT" b="1" dirty="0">
                <a:solidFill>
                  <a:srgbClr val="FFFF00"/>
                </a:solidFill>
              </a:rPr>
              <a:t>Se da un lato evita un’angosciante solitudine</a:t>
            </a:r>
            <a:r>
              <a:rPr lang="it-IT" dirty="0"/>
              <a:t>, dall’altro lato mette in luce le </a:t>
            </a:r>
            <a:r>
              <a:rPr lang="it-IT" b="1" dirty="0"/>
              <a:t>difficoltà a relazionarsi con gli altri </a:t>
            </a:r>
            <a:r>
              <a:rPr lang="it-IT" dirty="0"/>
              <a:t>(ancora più problematico poi è l’incontro con l’altro sesso) e ad assumere un ruolo preciso, possibilmente positivo.</a:t>
            </a:r>
          </a:p>
          <a:p>
            <a:pPr algn="just"/>
            <a:endParaRPr lang="it-IT" dirty="0"/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Nello specifico, i bisogni psicologici che il gruppo assolve durante l’adolescenza sono:</a:t>
            </a:r>
          </a:p>
          <a:p>
            <a:pPr marL="179388" indent="-179388" algn="just">
              <a:buFont typeface="Wingdings" pitchFamily="2" charset="2"/>
              <a:buChar char="§"/>
            </a:pPr>
            <a:r>
              <a:rPr lang="it-IT" b="1" dirty="0">
                <a:solidFill>
                  <a:srgbClr val="FFFF00"/>
                </a:solidFill>
              </a:rPr>
              <a:t>bisogno di inclusione in un nuovo gruppo </a:t>
            </a:r>
            <a:r>
              <a:rPr lang="it-IT" dirty="0"/>
              <a:t>che lo riconosca; ciò permette al ragazzo di trovare una nuova definizione per se stesso oltre l’ambito familiare;</a:t>
            </a:r>
          </a:p>
          <a:p>
            <a:pPr marL="179388" indent="-179388" algn="just">
              <a:buFont typeface="Wingdings" pitchFamily="2" charset="2"/>
              <a:buChar char="§"/>
            </a:pPr>
            <a:r>
              <a:rPr lang="it-IT" b="1" dirty="0">
                <a:solidFill>
                  <a:srgbClr val="FFFF00"/>
                </a:solidFill>
              </a:rPr>
              <a:t>bisogno di influenzare i pari </a:t>
            </a:r>
            <a:r>
              <a:rPr lang="it-IT" dirty="0"/>
              <a:t>per affermare la propria volontà per scoprire la  propria voce e la possibilità di essere ascoltato;</a:t>
            </a:r>
          </a:p>
          <a:p>
            <a:pPr marL="179388" indent="-179388" algn="just">
              <a:buFont typeface="Wingdings" pitchFamily="2" charset="2"/>
              <a:buChar char="§"/>
            </a:pPr>
            <a:r>
              <a:rPr lang="it-IT" b="1" dirty="0">
                <a:solidFill>
                  <a:srgbClr val="FFFF00"/>
                </a:solidFill>
              </a:rPr>
              <a:t>bisogno di amicizia e di affetto</a:t>
            </a:r>
            <a:r>
              <a:rPr lang="it-IT" dirty="0"/>
              <a:t>: l’adolescente deve verificare di poter essere amato al di fuori della famiglia.</a:t>
            </a:r>
          </a:p>
          <a:p>
            <a:r>
              <a:rPr lang="it-IT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684</TotalTime>
  <Words>2211</Words>
  <Application>Microsoft Office PowerPoint</Application>
  <PresentationFormat>Presentazione su schermo (4:3)</PresentationFormat>
  <Paragraphs>177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Calibri</vt:lpstr>
      <vt:lpstr>Gill Sans MT</vt:lpstr>
      <vt:lpstr>Verdana</vt:lpstr>
      <vt:lpstr>Wingdings</vt:lpstr>
      <vt:lpstr>Wingdings 2</vt:lpstr>
      <vt:lpstr>Solstizio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  <vt:lpstr>Amicizia, gruppo dei pari e adolescenza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Amicizia e gruppo dei pari</dc:title>
  <dc:creator>Francesco Cannizzaro</dc:creator>
  <cp:lastModifiedBy>Franco</cp:lastModifiedBy>
  <cp:revision>91</cp:revision>
  <dcterms:created xsi:type="dcterms:W3CDTF">2019-05-08T15:49:22Z</dcterms:created>
  <dcterms:modified xsi:type="dcterms:W3CDTF">2023-02-22T22:17:57Z</dcterms:modified>
</cp:coreProperties>
</file>